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982" r:id="rId5"/>
    <p:sldId id="979" r:id="rId6"/>
  </p:sldIdLst>
  <p:sldSz cx="12192000" cy="6858000"/>
  <p:notesSz cx="7010400" cy="92964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0153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03168-B49E-447C-9902-974E77D28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CBC1C3-A61C-4C76-8BA2-B68725020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CA49C2-313C-41F5-9786-B437D36B5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1841BD-50D3-4B28-BA0F-D0751393B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2DE510-2034-4B3F-B80B-42B5AEDF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87731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3F6951-0DAA-4A1A-8FC0-2D0BEB4B3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1B35C4-691E-4807-9525-8740B79C4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D84F66-5545-4E7F-8417-730B84A0D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6D1080-75C1-429F-B8B1-7B236F654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CF9AF8-03E5-4E02-BDD4-E025E2D83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43439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E5530C5-C550-4B43-A34D-915CFF297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36817E-6607-4088-8FB2-DED214E87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EDC4AA-5BFF-4DD3-A044-0356D1EEC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CA5FCC-C847-4932-BAE6-5A63B1C81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2325BA-4B13-4A97-9ECC-C40DFF129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4903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B5C49B-E7CD-4078-A65B-1032ECD53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592073-A798-4348-85A9-EC687E4DE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D4FE5B-71E9-4B8E-B691-1EB18F855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A22316-7EEA-4FCA-8EFB-4A3BB6978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59D9D7-1972-493B-985C-2F81DA3AC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8109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A8C9-13CD-42A4-8B82-1049A0E83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9B8853-D216-4948-8769-AC5FE5B22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4BF044-AC89-4267-92B2-8AA5723E7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CE2BD0-020A-48B1-88D1-77D7E13DD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3D9E98-960D-42FF-8D8E-EBFD3807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50823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A4A252-C462-4E63-853E-60C82F6CB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FE4564-C062-4C91-93E0-2ED484CB6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8A26F6-BD4B-448F-8D42-17DA69A62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857E89-9A71-4C37-9E5B-AABD9336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9619E3-1E46-4603-953A-356231770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CE9178-7B9E-46FA-90B4-57675E64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5566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253DC-DEAB-4E68-8309-6227C512C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FF93B7-874B-40E1-8A36-79DA96E4C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DD857B-9FB4-4862-8CA3-8F6267CE4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BE3AAEA-F2E3-45E8-815F-CCDE353108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C5D834-4C79-4F55-92E0-7F77ED56D0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46E81A5-26FA-454B-B8D1-639BD73D2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207A0F5-6F54-48C2-9FFC-A9D8C49C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EE171E9-CBFF-45B0-95F6-7843ECC25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6639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BE4996-121B-4C3F-A430-D3B229400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4A73020-ECE6-415D-9DEF-4F73A279C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786C6C-D12B-468A-8D32-74DD36908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16AA9BE-1F60-48C5-B31F-9AD51C467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3806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99F6EAE-C205-4839-BB77-C4A39E1E5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47438A1-B894-4905-8234-A70C455A8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7CC2645-F359-4B97-9A61-E3AE430E2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5269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09001B-0ACB-45D5-A237-72B925019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0C7E1A-8E6B-42B1-A940-02BC6CE8C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B210EA-23F8-49F0-ABC5-9BE673E91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AC66EB-86C1-4ADF-8DFB-2B757F225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04D46C-9745-479A-9A37-0259245F2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4C0C7A-E7A4-4F1D-BB8A-98303C464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5084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FFAA22-D197-48E0-B97B-F34E22912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A5A28A7-C918-4AEB-88AA-34907166F6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8566151-E62C-4933-A75B-22B3C688A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090E0B-8F1D-4CA0-9D98-75EDF34F2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F48125-C9D3-487F-A4C0-C90020A0E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926081-4F07-47A9-8B75-735143051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5103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8876FDA-3A7C-4D9F-9736-287C7944E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A5C374-AEBF-45EB-8795-0B478135A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606B92-6A31-4755-907C-BC2E63897B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50F979-A102-457D-8AFC-02B6E3B62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282012-BAB9-45E1-9805-B74809FC6E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4616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3.xml"/><Relationship Id="rId7" Type="http://schemas.openxmlformats.org/officeDocument/2006/relationships/image" Target="../media/image3.svg"/><Relationship Id="rId12" Type="http://schemas.microsoft.com/office/2007/relationships/hdphoto" Target="../media/hdphoto2.wdp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jpg"/><Relationship Id="rId10" Type="http://schemas.microsoft.com/office/2007/relationships/hdphoto" Target="../media/hdphoto1.wdp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76B8C93-D0CC-425D-BFE4-5E60DCB2CF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854" y="0"/>
            <a:ext cx="12303853" cy="6999528"/>
          </a:xfrm>
          <a:prstGeom prst="rect">
            <a:avLst/>
          </a:prstGeom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CC64019F-E0BC-4247-AC8E-24B02C49E3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58429" y="6116088"/>
            <a:ext cx="1952625" cy="419100"/>
          </a:xfrm>
          <a:prstGeom prst="rect">
            <a:avLst/>
          </a:prstGeom>
        </p:spPr>
      </p:pic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F0ED78E-CEB7-40BE-BBFE-E4327F6FF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062-D7D6-4DDE-BC95-3807BE462608}" type="slidenum">
              <a:rPr lang="es-CO" smtClean="0"/>
              <a:t>1</a:t>
            </a:fld>
            <a:endParaRPr lang="es-CO" dirty="0"/>
          </a:p>
        </p:txBody>
      </p:sp>
      <p:sp>
        <p:nvSpPr>
          <p:cNvPr id="15" name="6 Rectángulo">
            <a:extLst>
              <a:ext uri="{FF2B5EF4-FFF2-40B4-BE49-F238E27FC236}">
                <a16:creationId xmlns:a16="http://schemas.microsoft.com/office/drawing/2014/main" id="{D9D71145-A5FC-49A2-B006-F62CA6462D7A}"/>
              </a:ext>
            </a:extLst>
          </p:cNvPr>
          <p:cNvSpPr/>
          <p:nvPr/>
        </p:nvSpPr>
        <p:spPr>
          <a:xfrm>
            <a:off x="145641" y="131705"/>
            <a:ext cx="11934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Proyecto: MANTENIMIENTO, MEJORAMIENTO Y CONSERVACIÓN DE LA INFRAESTRUCTURA FISICA GENERAL EN EL EC BOGOTÁ (MODELO)-BOGOTA-BOGOTA </a:t>
            </a:r>
          </a:p>
        </p:txBody>
      </p:sp>
      <p:sp>
        <p:nvSpPr>
          <p:cNvPr id="16" name="19 CuadroTexto">
            <a:extLst>
              <a:ext uri="{FF2B5EF4-FFF2-40B4-BE49-F238E27FC236}">
                <a16:creationId xmlns:a16="http://schemas.microsoft.com/office/drawing/2014/main" id="{867BDDF6-EC69-4F64-80C9-38C4E14DC393}"/>
              </a:ext>
            </a:extLst>
          </p:cNvPr>
          <p:cNvSpPr txBox="1"/>
          <p:nvPr/>
        </p:nvSpPr>
        <p:spPr>
          <a:xfrm>
            <a:off x="145641" y="689710"/>
            <a:ext cx="809105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200" dirty="0">
                <a:solidFill>
                  <a:srgbClr val="C050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Descripción: DAR CUMPLIMIENTO A LA SENTENCIA </a:t>
            </a:r>
            <a:r>
              <a:rPr lang="fr-FR" sz="1200" dirty="0">
                <a:solidFill>
                  <a:srgbClr val="C050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FALLO  T-762 DE 2015</a:t>
            </a:r>
            <a:r>
              <a:rPr lang="es-CO" sz="1200" dirty="0">
                <a:solidFill>
                  <a:srgbClr val="C050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s-CO" sz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Rectangle 181">
            <a:extLst>
              <a:ext uri="{FF2B5EF4-FFF2-40B4-BE49-F238E27FC236}">
                <a16:creationId xmlns:a16="http://schemas.microsoft.com/office/drawing/2014/main" id="{D239FC57-6D6C-4E44-B3A5-B3DA9A8156BF}"/>
              </a:ext>
            </a:extLst>
          </p:cNvPr>
          <p:cNvSpPr>
            <a:spLocks noChangeArrowheads="1"/>
          </p:cNvSpPr>
          <p:nvPr/>
        </p:nvSpPr>
        <p:spPr bwMode="gray">
          <a:xfrm>
            <a:off x="383787" y="1174718"/>
            <a:ext cx="4842594" cy="288032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 defTabSz="457189"/>
            <a:r>
              <a:rPr lang="en-US" sz="1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AVANCES A LA FECHA</a:t>
            </a:r>
            <a:endParaRPr lang="en-US" sz="9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CuadroTexto 42">
            <a:extLst>
              <a:ext uri="{FF2B5EF4-FFF2-40B4-BE49-F238E27FC236}">
                <a16:creationId xmlns:a16="http://schemas.microsoft.com/office/drawing/2014/main" id="{89A3923C-B08E-439E-90EF-4E32FBDFFEA1}"/>
              </a:ext>
            </a:extLst>
          </p:cNvPr>
          <p:cNvSpPr txBox="1"/>
          <p:nvPr/>
        </p:nvSpPr>
        <p:spPr>
          <a:xfrm>
            <a:off x="375358" y="1483313"/>
            <a:ext cx="4842594" cy="132343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es-CO" sz="1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etapa de verificación y complementación técnica esta cumplida en un 100%</a:t>
            </a:r>
          </a:p>
          <a:p>
            <a:pPr>
              <a:defRPr/>
            </a:pPr>
            <a:endParaRPr lang="es-CO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es-CO" sz="1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Etapa de ejecución, </a:t>
            </a:r>
            <a:r>
              <a:rPr lang="es-419" sz="1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Estado: suspensión parcial al contrato de obra No. 2180725 para el establecimiento EC-PAS-PMS-JP LA MODELO a partir del 16 de septiembre y hasta el 30 de octubre de 2019, lo anterior con el fin de terminar los balances y demás documentación requerida para la incorporación formal de no previstos. </a:t>
            </a:r>
            <a:endParaRPr lang="es-CO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Rectangle 181">
            <a:extLst>
              <a:ext uri="{FF2B5EF4-FFF2-40B4-BE49-F238E27FC236}">
                <a16:creationId xmlns:a16="http://schemas.microsoft.com/office/drawing/2014/main" id="{E6944D8C-3640-46A1-97E8-25797211717B}"/>
              </a:ext>
            </a:extLst>
          </p:cNvPr>
          <p:cNvSpPr>
            <a:spLocks noChangeArrowheads="1"/>
          </p:cNvSpPr>
          <p:nvPr/>
        </p:nvSpPr>
        <p:spPr bwMode="gray">
          <a:xfrm>
            <a:off x="5863905" y="1095448"/>
            <a:ext cx="5595456" cy="288032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 defTabSz="457189"/>
            <a:r>
              <a:rPr lang="en-US" sz="1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BENEFICIOS ADICIONALES</a:t>
            </a:r>
            <a:endParaRPr lang="en-US" sz="9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75BE6D88-A340-4561-9593-FB25A77B1B51}"/>
              </a:ext>
            </a:extLst>
          </p:cNvPr>
          <p:cNvSpPr/>
          <p:nvPr/>
        </p:nvSpPr>
        <p:spPr>
          <a:xfrm>
            <a:off x="732639" y="3428999"/>
            <a:ext cx="4040697" cy="241812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21" name="Rectangle 181">
            <a:extLst>
              <a:ext uri="{FF2B5EF4-FFF2-40B4-BE49-F238E27FC236}">
                <a16:creationId xmlns:a16="http://schemas.microsoft.com/office/drawing/2014/main" id="{FB271333-B031-499B-B5F5-3B3579EAECD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3750" y="3042345"/>
            <a:ext cx="4438309" cy="208009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 defTabSz="457189"/>
            <a:r>
              <a:rPr lang="en-US" sz="1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REFERENCIAS GRÁFICAS</a:t>
            </a:r>
            <a:endParaRPr lang="en-US" sz="9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28 CuadroTexto">
            <a:extLst>
              <a:ext uri="{FF2B5EF4-FFF2-40B4-BE49-F238E27FC236}">
                <a16:creationId xmlns:a16="http://schemas.microsoft.com/office/drawing/2014/main" id="{80861EA7-3F82-4BF5-A5B2-C39B6653C6C2}"/>
              </a:ext>
            </a:extLst>
          </p:cNvPr>
          <p:cNvSpPr txBox="1"/>
          <p:nvPr/>
        </p:nvSpPr>
        <p:spPr>
          <a:xfrm>
            <a:off x="5863905" y="1397305"/>
            <a:ext cx="5595455" cy="163121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marL="171450" indent="-171450" defTabSz="457189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 </a:t>
            </a:r>
          </a:p>
          <a:p>
            <a:pPr marL="171450" indent="-171450" defTabSz="457189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Cubierta pabellón 3ª</a:t>
            </a:r>
          </a:p>
          <a:p>
            <a:pPr marL="171450" indent="-171450" defTabSz="457189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Cubierta educativas norte</a:t>
            </a:r>
          </a:p>
          <a:p>
            <a:pPr marL="171450" indent="-171450" defTabSz="457189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Portón de acceso principal</a:t>
            </a:r>
          </a:p>
          <a:p>
            <a:pPr marL="171450" indent="-171450" defTabSz="457189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Reja casino</a:t>
            </a:r>
          </a:p>
          <a:p>
            <a:pPr marL="171450" indent="-171450" defTabSz="457189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Atencional usuario</a:t>
            </a:r>
          </a:p>
          <a:p>
            <a:pPr marL="171450" indent="-171450" defTabSz="457189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Salud mental</a:t>
            </a:r>
          </a:p>
          <a:p>
            <a:pPr marL="171450" indent="-171450" defTabSz="457189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Residuos biológicos</a:t>
            </a:r>
          </a:p>
          <a:p>
            <a:pPr marL="171450" indent="-171450" defTabSz="457189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Reubicación caniles</a:t>
            </a:r>
          </a:p>
          <a:p>
            <a:pPr marL="171450" indent="-171450" defTabSz="457189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Caja de distribución de aguas servidas.</a:t>
            </a:r>
          </a:p>
        </p:txBody>
      </p:sp>
      <p:graphicFrame>
        <p:nvGraphicFramePr>
          <p:cNvPr id="23" name="Tabla 22">
            <a:extLst>
              <a:ext uri="{FF2B5EF4-FFF2-40B4-BE49-F238E27FC236}">
                <a16:creationId xmlns:a16="http://schemas.microsoft.com/office/drawing/2014/main" id="{9B294F81-26EB-4024-B9C9-994936C969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356128"/>
              </p:ext>
            </p:extLst>
          </p:nvPr>
        </p:nvGraphicFramePr>
        <p:xfrm>
          <a:off x="5863905" y="3042345"/>
          <a:ext cx="5595456" cy="294813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01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4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695">
                <a:tc>
                  <a:txBody>
                    <a:bodyPr/>
                    <a:lstStyle/>
                    <a:p>
                      <a:pPr algn="l"/>
                      <a:r>
                        <a:rPr lang="es-CO" sz="1050" dirty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Estado del proyecto </a:t>
                      </a:r>
                      <a:endParaRPr lang="es-CO" sz="1050" b="1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015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050" b="1" dirty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Ejecución</a:t>
                      </a:r>
                      <a:r>
                        <a:rPr lang="es-CO" sz="1050" b="1" baseline="0" dirty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s-CO" sz="1050" b="0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01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 algn="l"/>
                      <a:r>
                        <a:rPr lang="es-CO" sz="1000" b="1" dirty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Inicio Etapa</a:t>
                      </a:r>
                      <a:r>
                        <a:rPr lang="es-CO" sz="1000" b="1" baseline="0" dirty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</a:t>
                      </a:r>
                      <a:endParaRPr lang="es-CO" sz="1000" b="1" dirty="0"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000" b="0" dirty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 de</a:t>
                      </a:r>
                      <a:r>
                        <a:rPr lang="es-CO" sz="1000" b="0" baseline="0" dirty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abril </a:t>
                      </a:r>
                      <a:r>
                        <a:rPr lang="es-CO" sz="1000" b="0" dirty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 2018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 algn="l"/>
                      <a:r>
                        <a:rPr lang="es-CO" sz="1000" b="1" kern="1200" dirty="0">
                          <a:solidFill>
                            <a:schemeClr val="tx1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Terminación Etapa 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000" b="0" dirty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 de junio de 2018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17211883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dirty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Inicio Etapa</a:t>
                      </a:r>
                      <a:r>
                        <a:rPr lang="es-CO" sz="1000" b="1" baseline="0" dirty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 obra</a:t>
                      </a:r>
                      <a:endParaRPr lang="es-CO" sz="1000" b="1" kern="12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000" b="0" dirty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 De junio de 2018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r>
                        <a:rPr lang="es-CO" sz="1000" b="1" dirty="0">
                          <a:solidFill>
                            <a:schemeClr val="tx1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Terminación obra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000" dirty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 de diciembre de 2019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5303971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r>
                        <a:rPr lang="es-CO" sz="1000" b="1" dirty="0">
                          <a:solidFill>
                            <a:schemeClr val="tx1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Ejecutor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CO" sz="1000" b="0" kern="1200" dirty="0">
                          <a:solidFill>
                            <a:schemeClr val="tx1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ENTerritorio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000" b="1" kern="1200" dirty="0">
                          <a:solidFill>
                            <a:schemeClr val="tx1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Presupuesto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kern="1200" dirty="0">
                          <a:solidFill>
                            <a:schemeClr val="tx1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$ 4.374.023.499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r>
                        <a:rPr lang="es-CO" sz="1000" b="1" dirty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Avance financiero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s-CO" sz="1000" kern="1200" dirty="0">
                          <a:solidFill>
                            <a:schemeClr val="tx1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$ 1.008.762.508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r>
                        <a:rPr lang="es-CO" sz="1000" b="1" dirty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Avance de ejecución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000" b="0" kern="1200" dirty="0">
                          <a:solidFill>
                            <a:schemeClr val="tx1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34.50%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6633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CO" sz="1000" b="1" kern="1200" dirty="0"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Observaciones</a:t>
                      </a:r>
                      <a:endParaRPr lang="es-CO" sz="1000" b="1" kern="12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s-419" sz="1000" dirty="0">
                          <a:solidFill>
                            <a:prstClr val="black"/>
                          </a:solidFill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Actualmente se encuentra en trámite prórroga hasta el 15/12/2019 justificada en la necesidad de tiempo adicional para ejecutar las actividades no previstas</a:t>
                      </a:r>
                      <a:endParaRPr lang="es-CO" sz="1000" dirty="0">
                        <a:solidFill>
                          <a:prstClr val="black"/>
                        </a:solidFill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4" name="Imagen 23" descr="Imagen que contiene exterior, camino, calle, carretera&#10;&#10;Descripción generada automáticamente">
            <a:extLst>
              <a:ext uri="{FF2B5EF4-FFF2-40B4-BE49-F238E27FC236}">
                <a16:creationId xmlns:a16="http://schemas.microsoft.com/office/drawing/2014/main" id="{CE09051F-7920-438E-B5A8-85B999C8363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2842" y="3518247"/>
            <a:ext cx="2886713" cy="216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69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76B8C93-D0CC-425D-BFE4-5E60DCB2CF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132"/>
            <a:ext cx="12192000" cy="6999528"/>
          </a:xfrm>
          <a:prstGeom prst="rect">
            <a:avLst/>
          </a:prstGeom>
          <a:noFill/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CC64019F-E0BC-4247-AC8E-24B02C49E37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958429" y="6116088"/>
            <a:ext cx="1952625" cy="419100"/>
          </a:xfrm>
          <a:prstGeom prst="rect">
            <a:avLst/>
          </a:prstGeom>
        </p:spPr>
      </p:pic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F0ED78E-CEB7-40BE-BBFE-E4327F6FF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062-D7D6-4DDE-BC95-3807BE462608}" type="slidenum">
              <a:rPr lang="es-CO" smtClean="0"/>
              <a:t>2</a:t>
            </a:fld>
            <a:endParaRPr lang="es-CO" dirty="0"/>
          </a:p>
        </p:txBody>
      </p:sp>
      <p:sp>
        <p:nvSpPr>
          <p:cNvPr id="43" name="Rectangle 6">
            <a:extLst>
              <a:ext uri="{FF2B5EF4-FFF2-40B4-BE49-F238E27FC236}">
                <a16:creationId xmlns:a16="http://schemas.microsoft.com/office/drawing/2014/main" id="{E06E5D28-8383-4A65-95CA-018699837666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28192" y="6274768"/>
            <a:ext cx="311151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Desviación en días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frente proyección</a:t>
            </a:r>
          </a:p>
        </p:txBody>
      </p:sp>
      <p:sp>
        <p:nvSpPr>
          <p:cNvPr id="44" name="Rectangle 6">
            <a:extLst>
              <a:ext uri="{FF2B5EF4-FFF2-40B4-BE49-F238E27FC236}">
                <a16:creationId xmlns:a16="http://schemas.microsoft.com/office/drawing/2014/main" id="{59B87256-EEC0-438C-9ED1-CCAD7F5827A5}"/>
              </a:ext>
            </a:extLst>
          </p:cNvPr>
          <p:cNvSpPr>
            <a:spLocks noChangeArrowheads="1"/>
          </p:cNvSpPr>
          <p:nvPr/>
        </p:nvSpPr>
        <p:spPr bwMode="gray">
          <a:xfrm>
            <a:off x="7513945" y="6613330"/>
            <a:ext cx="932495" cy="2000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 30</a:t>
            </a:r>
          </a:p>
        </p:txBody>
      </p:sp>
      <p:sp>
        <p:nvSpPr>
          <p:cNvPr id="45" name="Rectangle 6">
            <a:extLst>
              <a:ext uri="{FF2B5EF4-FFF2-40B4-BE49-F238E27FC236}">
                <a16:creationId xmlns:a16="http://schemas.microsoft.com/office/drawing/2014/main" id="{5173BC2F-D0DD-45F6-BF24-87B33BCA1BD5}"/>
              </a:ext>
            </a:extLst>
          </p:cNvPr>
          <p:cNvSpPr>
            <a:spLocks noChangeArrowheads="1"/>
          </p:cNvSpPr>
          <p:nvPr/>
        </p:nvSpPr>
        <p:spPr bwMode="gray">
          <a:xfrm>
            <a:off x="8494937" y="6602877"/>
            <a:ext cx="360276" cy="2000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 0</a:t>
            </a:r>
          </a:p>
        </p:txBody>
      </p:sp>
      <p:sp>
        <p:nvSpPr>
          <p:cNvPr id="50" name="Rectangle 178">
            <a:extLst>
              <a:ext uri="{FF2B5EF4-FFF2-40B4-BE49-F238E27FC236}">
                <a16:creationId xmlns:a16="http://schemas.microsoft.com/office/drawing/2014/main" id="{25E88758-C0C4-463D-8D44-42E974BC820F}"/>
              </a:ext>
            </a:extLst>
          </p:cNvPr>
          <p:cNvSpPr>
            <a:spLocks noChangeArrowheads="1"/>
          </p:cNvSpPr>
          <p:nvPr/>
        </p:nvSpPr>
        <p:spPr bwMode="gray">
          <a:xfrm>
            <a:off x="254896" y="5681569"/>
            <a:ext cx="2783274" cy="43564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lIns="45720" tIns="91440" rIns="45720"/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Tx/>
              <a:buChar char="-"/>
            </a:pPr>
            <a:r>
              <a:rPr lang="es-CO" sz="800" dirty="0"/>
              <a:t>Fernando Florez/ Supervisor </a:t>
            </a:r>
            <a:r>
              <a:rPr lang="es-CO" sz="800" dirty="0" err="1"/>
              <a:t>Enterritorio</a:t>
            </a:r>
            <a:endParaRPr lang="es-CO" sz="800" dirty="0"/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Tx/>
              <a:buChar char="-"/>
            </a:pPr>
            <a:r>
              <a:rPr lang="es-CO" sz="800" dirty="0"/>
              <a:t>5940407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Tx/>
              <a:buChar char="-"/>
            </a:pPr>
            <a:endParaRPr lang="es-CO" sz="800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63" name="2 Grupo">
            <a:extLst>
              <a:ext uri="{FF2B5EF4-FFF2-40B4-BE49-F238E27FC236}">
                <a16:creationId xmlns:a16="http://schemas.microsoft.com/office/drawing/2014/main" id="{0A436F5C-B563-4DEB-9D73-AE3BB0E9202E}"/>
              </a:ext>
            </a:extLst>
          </p:cNvPr>
          <p:cNvGrpSpPr/>
          <p:nvPr/>
        </p:nvGrpSpPr>
        <p:grpSpPr>
          <a:xfrm>
            <a:off x="7618633" y="6205413"/>
            <a:ext cx="1700032" cy="384758"/>
            <a:chOff x="7164287" y="6381328"/>
            <a:chExt cx="1404770" cy="360040"/>
          </a:xfrm>
        </p:grpSpPr>
        <p:sp>
          <p:nvSpPr>
            <p:cNvPr id="64" name="Rectángulo redondeado 31">
              <a:extLst>
                <a:ext uri="{FF2B5EF4-FFF2-40B4-BE49-F238E27FC236}">
                  <a16:creationId xmlns:a16="http://schemas.microsoft.com/office/drawing/2014/main" id="{79DBC480-27B0-4336-8DCC-22829C460735}"/>
                </a:ext>
              </a:extLst>
            </p:cNvPr>
            <p:cNvSpPr/>
            <p:nvPr/>
          </p:nvSpPr>
          <p:spPr>
            <a:xfrm>
              <a:off x="7164287" y="6453336"/>
              <a:ext cx="1298901" cy="28803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65" name="26 Elipse">
              <a:extLst>
                <a:ext uri="{FF2B5EF4-FFF2-40B4-BE49-F238E27FC236}">
                  <a16:creationId xmlns:a16="http://schemas.microsoft.com/office/drawing/2014/main" id="{135BF92E-70F9-4542-9F4B-FA28FFF96CED}"/>
                </a:ext>
              </a:extLst>
            </p:cNvPr>
            <p:cNvSpPr/>
            <p:nvPr/>
          </p:nvSpPr>
          <p:spPr>
            <a:xfrm>
              <a:off x="7968702" y="6529816"/>
              <a:ext cx="176401" cy="151200"/>
            </a:xfrm>
            <a:prstGeom prst="ellipse">
              <a:avLst/>
            </a:prstGeom>
            <a:solidFill>
              <a:srgbClr val="327E46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66" name="32 Elipse">
              <a:extLst>
                <a:ext uri="{FF2B5EF4-FFF2-40B4-BE49-F238E27FC236}">
                  <a16:creationId xmlns:a16="http://schemas.microsoft.com/office/drawing/2014/main" id="{2975A682-145F-4185-A02E-607145390970}"/>
                </a:ext>
              </a:extLst>
            </p:cNvPr>
            <p:cNvSpPr/>
            <p:nvPr/>
          </p:nvSpPr>
          <p:spPr>
            <a:xfrm>
              <a:off x="8244407" y="6529816"/>
              <a:ext cx="176401" cy="151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67" name="1 Rectángulo">
              <a:extLst>
                <a:ext uri="{FF2B5EF4-FFF2-40B4-BE49-F238E27FC236}">
                  <a16:creationId xmlns:a16="http://schemas.microsoft.com/office/drawing/2014/main" id="{B17A7465-E55C-4172-A518-B72CBC88816B}"/>
                </a:ext>
              </a:extLst>
            </p:cNvPr>
            <p:cNvSpPr/>
            <p:nvPr/>
          </p:nvSpPr>
          <p:spPr>
            <a:xfrm>
              <a:off x="7335864" y="6381328"/>
              <a:ext cx="987770" cy="1728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es-CO" sz="600" b="1" cap="all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semáforo</a:t>
              </a:r>
            </a:p>
          </p:txBody>
        </p:sp>
        <p:sp>
          <p:nvSpPr>
            <p:cNvPr id="68" name="34 Rectángulo">
              <a:extLst>
                <a:ext uri="{FF2B5EF4-FFF2-40B4-BE49-F238E27FC236}">
                  <a16:creationId xmlns:a16="http://schemas.microsoft.com/office/drawing/2014/main" id="{7DF525E9-28A4-4DE0-ACE9-D7FBCF894A60}"/>
                </a:ext>
              </a:extLst>
            </p:cNvPr>
            <p:cNvSpPr/>
            <p:nvPr/>
          </p:nvSpPr>
          <p:spPr>
            <a:xfrm>
              <a:off x="8101513" y="6497501"/>
              <a:ext cx="467544" cy="2016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es-CO" sz="800" b="1" cap="all" dirty="0">
                  <a:solidFill>
                    <a:prstClr val="black"/>
                  </a:solidFill>
                  <a:latin typeface="Arial" pitchFamily="34" charset="0"/>
                  <a:ea typeface="Verdana" panose="020B0604030504040204" pitchFamily="34" charset="0"/>
                  <a:cs typeface="Arial" pitchFamily="34" charset="0"/>
                </a:rPr>
                <a:t>N/A</a:t>
              </a:r>
            </a:p>
          </p:txBody>
        </p:sp>
      </p:grpSp>
      <p:sp>
        <p:nvSpPr>
          <p:cNvPr id="70" name="149 Extracto">
            <a:extLst>
              <a:ext uri="{FF2B5EF4-FFF2-40B4-BE49-F238E27FC236}">
                <a16:creationId xmlns:a16="http://schemas.microsoft.com/office/drawing/2014/main" id="{B1EEB487-4E3B-4A83-87AF-0D6BD2545306}"/>
              </a:ext>
            </a:extLst>
          </p:cNvPr>
          <p:cNvSpPr/>
          <p:nvPr/>
        </p:nvSpPr>
        <p:spPr>
          <a:xfrm>
            <a:off x="7772346" y="6360668"/>
            <a:ext cx="176400" cy="151200"/>
          </a:xfrm>
          <a:prstGeom prst="flowChartExtra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71" name="150 Proceso">
            <a:extLst>
              <a:ext uri="{FF2B5EF4-FFF2-40B4-BE49-F238E27FC236}">
                <a16:creationId xmlns:a16="http://schemas.microsoft.com/office/drawing/2014/main" id="{3FBFCC2E-CF3D-4F21-AA6D-E56C52A0D3C7}"/>
              </a:ext>
            </a:extLst>
          </p:cNvPr>
          <p:cNvSpPr/>
          <p:nvPr/>
        </p:nvSpPr>
        <p:spPr>
          <a:xfrm>
            <a:off x="8179104" y="6369724"/>
            <a:ext cx="176400" cy="151200"/>
          </a:xfrm>
          <a:prstGeom prst="flowChartProcess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69" name="6 Rectángulo">
            <a:extLst>
              <a:ext uri="{FF2B5EF4-FFF2-40B4-BE49-F238E27FC236}">
                <a16:creationId xmlns:a16="http://schemas.microsoft.com/office/drawing/2014/main" id="{971E8CE5-298F-4AF9-846A-00463A005CC4}"/>
              </a:ext>
            </a:extLst>
          </p:cNvPr>
          <p:cNvSpPr/>
          <p:nvPr/>
        </p:nvSpPr>
        <p:spPr>
          <a:xfrm>
            <a:off x="113980" y="362209"/>
            <a:ext cx="79059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Meta: </a:t>
            </a:r>
            <a:r>
              <a:rPr lang="es-CO" sz="1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CUMPLIMIENTO A LA SENTENCIA FALLO  T-762 DE 2015 </a:t>
            </a:r>
            <a:endParaRPr lang="es-CO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2" name="Rectangle 186">
            <a:extLst>
              <a:ext uri="{FF2B5EF4-FFF2-40B4-BE49-F238E27FC236}">
                <a16:creationId xmlns:a16="http://schemas.microsoft.com/office/drawing/2014/main" id="{35D7FC37-6CAF-4DC3-BD41-C0468A56F825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7926992" y="966827"/>
            <a:ext cx="647027" cy="26430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GB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Cron.</a:t>
            </a:r>
          </a:p>
        </p:txBody>
      </p:sp>
      <p:sp>
        <p:nvSpPr>
          <p:cNvPr id="73" name="Rectangle 186">
            <a:extLst>
              <a:ext uri="{FF2B5EF4-FFF2-40B4-BE49-F238E27FC236}">
                <a16:creationId xmlns:a16="http://schemas.microsoft.com/office/drawing/2014/main" id="{01191679-F270-42D7-A091-164F94A797A9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7926990" y="1243571"/>
            <a:ext cx="647027" cy="2254557"/>
          </a:xfrm>
          <a:prstGeom prst="rect">
            <a:avLst/>
          </a:prstGeom>
          <a:noFill/>
          <a:ln w="9525">
            <a:solidFill>
              <a:srgbClr val="A6A6A6"/>
            </a:solidFill>
            <a:prstDash val="sysDash"/>
            <a:miter lim="800000"/>
            <a:headEnd/>
            <a:tailEnd/>
          </a:ln>
        </p:spPr>
        <p:txBody>
          <a:bodyPr lIns="45720" rIns="4572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r>
              <a:rPr lang="en-GB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Abril 16/18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r>
              <a:rPr lang="en-GB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Junio 16/18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r>
              <a:rPr lang="en-GB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Junio 27/18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r>
              <a:rPr lang="en-GB" sz="7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Dic</a:t>
            </a:r>
            <a:r>
              <a:rPr lang="en-GB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15/19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4" name="Rectangle 186">
            <a:extLst>
              <a:ext uri="{FF2B5EF4-FFF2-40B4-BE49-F238E27FC236}">
                <a16:creationId xmlns:a16="http://schemas.microsoft.com/office/drawing/2014/main" id="{3783FE94-BBFD-486B-A8A3-96762D6CF993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8761393" y="966827"/>
            <a:ext cx="578312" cy="26430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GB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Desfase</a:t>
            </a:r>
          </a:p>
        </p:txBody>
      </p:sp>
      <p:sp>
        <p:nvSpPr>
          <p:cNvPr id="75" name="Rectangle 186">
            <a:extLst>
              <a:ext uri="{FF2B5EF4-FFF2-40B4-BE49-F238E27FC236}">
                <a16:creationId xmlns:a16="http://schemas.microsoft.com/office/drawing/2014/main" id="{A9330ECB-E45D-4EBC-B9DB-709E8EB4322D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8740353" y="1241891"/>
            <a:ext cx="578312" cy="2240632"/>
          </a:xfrm>
          <a:prstGeom prst="rect">
            <a:avLst/>
          </a:prstGeom>
          <a:noFill/>
          <a:ln w="9525">
            <a:solidFill>
              <a:srgbClr val="A6A6A6"/>
            </a:solidFill>
            <a:prstDash val="sysDash"/>
            <a:miter lim="800000"/>
            <a:headEnd/>
            <a:tailEnd/>
          </a:ln>
        </p:spPr>
        <p:txBody>
          <a:bodyPr lIns="45720" rIns="4572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6" name="Rectangle 183">
            <a:extLst>
              <a:ext uri="{FF2B5EF4-FFF2-40B4-BE49-F238E27FC236}">
                <a16:creationId xmlns:a16="http://schemas.microsoft.com/office/drawing/2014/main" id="{B61C87FA-D1CA-4704-9716-75C016A387E5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9611620" y="966827"/>
            <a:ext cx="498009" cy="24552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Status</a:t>
            </a:r>
          </a:p>
        </p:txBody>
      </p:sp>
      <p:sp>
        <p:nvSpPr>
          <p:cNvPr id="77" name="Rectangle 186">
            <a:extLst>
              <a:ext uri="{FF2B5EF4-FFF2-40B4-BE49-F238E27FC236}">
                <a16:creationId xmlns:a16="http://schemas.microsoft.com/office/drawing/2014/main" id="{35FD23E9-077D-4378-847D-8D14974D5D00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9611620" y="1225663"/>
            <a:ext cx="493896" cy="2254557"/>
          </a:xfrm>
          <a:prstGeom prst="rect">
            <a:avLst/>
          </a:prstGeom>
          <a:noFill/>
          <a:ln w="9525">
            <a:solidFill>
              <a:srgbClr val="A6A6A6"/>
            </a:solidFill>
            <a:prstDash val="sysDash"/>
            <a:miter lim="800000"/>
            <a:headEnd/>
            <a:tailEnd/>
          </a:ln>
        </p:spPr>
        <p:txBody>
          <a:bodyPr lIns="45720" rIns="45720"/>
          <a:lstStyle/>
          <a:p>
            <a:pPr marL="182875" indent="-18287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 typeface="Arial" pitchFamily="34" charset="0"/>
              <a:buChar char="•"/>
            </a:pPr>
            <a:endParaRPr lang="en-GB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78" name="Group 120">
            <a:extLst>
              <a:ext uri="{FF2B5EF4-FFF2-40B4-BE49-F238E27FC236}">
                <a16:creationId xmlns:a16="http://schemas.microsoft.com/office/drawing/2014/main" id="{05B66154-B86B-4285-9AD0-E2FF1050873B}"/>
              </a:ext>
            </a:extLst>
          </p:cNvPr>
          <p:cNvGrpSpPr>
            <a:grpSpLocks/>
          </p:cNvGrpSpPr>
          <p:nvPr/>
        </p:nvGrpSpPr>
        <p:grpSpPr bwMode="auto">
          <a:xfrm>
            <a:off x="8654694" y="-37132"/>
            <a:ext cx="2771299" cy="1125172"/>
            <a:chOff x="4071" y="1279"/>
            <a:chExt cx="1124" cy="350"/>
          </a:xfrm>
        </p:grpSpPr>
        <p:pic>
          <p:nvPicPr>
            <p:cNvPr id="79" name="Picture 121" descr="j0432549">
              <a:extLst>
                <a:ext uri="{FF2B5EF4-FFF2-40B4-BE49-F238E27FC236}">
                  <a16:creationId xmlns:a16="http://schemas.microsoft.com/office/drawing/2014/main" id="{2859DC3D-5125-457A-99AC-F4B1D0972FAE}"/>
                </a:ext>
              </a:extLst>
            </p:cNvPr>
            <p:cNvPicPr>
              <a:picLocks noChangeArrowheads="1"/>
            </p:cNvPicPr>
            <p:nvPr>
              <p:custDataLst>
                <p:tags r:id="rId1"/>
              </p:custDataLst>
            </p:nvPr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2" y="1279"/>
              <a:ext cx="313" cy="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" name="Oval 125">
              <a:extLst>
                <a:ext uri="{FF2B5EF4-FFF2-40B4-BE49-F238E27FC236}">
                  <a16:creationId xmlns:a16="http://schemas.microsoft.com/office/drawing/2014/main" id="{E2218B38-B79D-4966-8BE1-D7956AABEA9B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 rot="10800000">
              <a:off x="4073" y="1566"/>
              <a:ext cx="38" cy="22"/>
            </a:xfrm>
            <a:prstGeom prst="ellipse">
              <a:avLst/>
            </a:prstGeom>
            <a:solidFill>
              <a:schemeClr val="bg2">
                <a:alpha val="30196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1051" dirty="0">
                <a:solidFill>
                  <a:prstClr val="black"/>
                </a:solidFill>
              </a:endParaRPr>
            </a:p>
          </p:txBody>
        </p:sp>
        <p:sp>
          <p:nvSpPr>
            <p:cNvPr id="81" name="Oval 133">
              <a:extLst>
                <a:ext uri="{FF2B5EF4-FFF2-40B4-BE49-F238E27FC236}">
                  <a16:creationId xmlns:a16="http://schemas.microsoft.com/office/drawing/2014/main" id="{6105F48A-6567-4439-AAB9-E5FD2366E7F8}"/>
                </a:ext>
              </a:extLst>
            </p:cNvPr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 rot="10800000">
              <a:off x="4071" y="1366"/>
              <a:ext cx="40" cy="22"/>
            </a:xfrm>
            <a:prstGeom prst="ellipse">
              <a:avLst/>
            </a:prstGeom>
            <a:solidFill>
              <a:schemeClr val="bg2">
                <a:alpha val="30196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1051" dirty="0">
                <a:solidFill>
                  <a:prstClr val="black"/>
                </a:solidFill>
              </a:endParaRPr>
            </a:p>
          </p:txBody>
        </p:sp>
      </p:grpSp>
      <p:sp>
        <p:nvSpPr>
          <p:cNvPr id="82" name="Rectangle 181">
            <a:extLst>
              <a:ext uri="{FF2B5EF4-FFF2-40B4-BE49-F238E27FC236}">
                <a16:creationId xmlns:a16="http://schemas.microsoft.com/office/drawing/2014/main" id="{05B39312-25DF-4AA4-8C9B-1A5C38606763}"/>
              </a:ext>
            </a:extLst>
          </p:cNvPr>
          <p:cNvSpPr>
            <a:spLocks noChangeArrowheads="1"/>
          </p:cNvSpPr>
          <p:nvPr/>
        </p:nvSpPr>
        <p:spPr bwMode="gray">
          <a:xfrm>
            <a:off x="269492" y="3377121"/>
            <a:ext cx="3316979" cy="2535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Ejecución Financiera</a:t>
            </a:r>
          </a:p>
        </p:txBody>
      </p:sp>
      <p:sp>
        <p:nvSpPr>
          <p:cNvPr id="83" name="Rectangle 181">
            <a:extLst>
              <a:ext uri="{FF2B5EF4-FFF2-40B4-BE49-F238E27FC236}">
                <a16:creationId xmlns:a16="http://schemas.microsoft.com/office/drawing/2014/main" id="{1B73D6C8-088F-4373-97FA-8509C3A076B2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5430" y="970966"/>
            <a:ext cx="3350480" cy="2535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Avance proyectado vs. </a:t>
            </a:r>
            <a:r>
              <a:rPr lang="en-US" sz="1051" b="1" dirty="0" err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Avance</a:t>
            </a:r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Real</a:t>
            </a:r>
          </a:p>
        </p:txBody>
      </p:sp>
      <p:sp>
        <p:nvSpPr>
          <p:cNvPr id="84" name="Rectangle 181">
            <a:extLst>
              <a:ext uri="{FF2B5EF4-FFF2-40B4-BE49-F238E27FC236}">
                <a16:creationId xmlns:a16="http://schemas.microsoft.com/office/drawing/2014/main" id="{96F60767-FDF1-444C-BBA1-8CB57968ED91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48281" y="970965"/>
            <a:ext cx="3505164" cy="2535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Próximos hitos</a:t>
            </a:r>
          </a:p>
        </p:txBody>
      </p:sp>
      <p:sp>
        <p:nvSpPr>
          <p:cNvPr id="85" name="Rectangle 184">
            <a:extLst>
              <a:ext uri="{FF2B5EF4-FFF2-40B4-BE49-F238E27FC236}">
                <a16:creationId xmlns:a16="http://schemas.microsoft.com/office/drawing/2014/main" id="{FF433841-20EC-4AF8-B5B5-00ED3FD70409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48280" y="1231128"/>
            <a:ext cx="3505164" cy="2267000"/>
          </a:xfrm>
          <a:prstGeom prst="rect">
            <a:avLst/>
          </a:prstGeom>
          <a:noFill/>
          <a:ln w="9525">
            <a:solidFill>
              <a:srgbClr val="A6A6A6"/>
            </a:solidFill>
            <a:prstDash val="sysDash"/>
            <a:miter lim="800000"/>
            <a:headEnd/>
            <a:tailEnd/>
          </a:ln>
        </p:spPr>
        <p:txBody>
          <a:bodyPr lIns="45720" rIns="45720"/>
          <a:lstStyle/>
          <a:p>
            <a:pPr marL="171450" indent="-171450" defTabSz="457200" fontAlgn="ctr">
              <a:buFont typeface="Wingdings" panose="05000000000000000000" pitchFamily="2" charset="2"/>
              <a:buChar char="ü"/>
            </a:pPr>
            <a:endParaRPr lang="es-CO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 defTabSz="457200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Inicio de etapa de verificación</a:t>
            </a:r>
          </a:p>
          <a:p>
            <a:pPr marL="171450" indent="-171450" defTabSz="457200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 etapa de verificación</a:t>
            </a:r>
          </a:p>
          <a:p>
            <a:pPr marL="171450" indent="-171450" defTabSz="457200" fontAlgn="ctr">
              <a:buFont typeface="Wingdings" panose="05000000000000000000" pitchFamily="2" charset="2"/>
              <a:buChar char="ü"/>
            </a:pPr>
            <a:endParaRPr lang="es-CO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 defTabSz="457200" fontAlgn="ctr">
              <a:buFont typeface="Wingdings" panose="05000000000000000000" pitchFamily="2" charset="2"/>
              <a:buChar char="ü"/>
            </a:pPr>
            <a:endParaRPr lang="es-CO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 defTabSz="457200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Inicio de Etapa de construcción</a:t>
            </a:r>
          </a:p>
          <a:p>
            <a:pPr marL="171450" indent="-171450" defTabSz="457200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 etapa de construcción </a:t>
            </a:r>
          </a:p>
          <a:p>
            <a:pPr defTabSz="457200" fontAlgn="ctr"/>
            <a:endParaRPr lang="es-CO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457200" fontAlgn="ctr"/>
            <a:endParaRPr lang="es-CO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457200" fontAlgn="ctr"/>
            <a:endParaRPr lang="es-CO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6" name="Rectangle 181">
            <a:extLst>
              <a:ext uri="{FF2B5EF4-FFF2-40B4-BE49-F238E27FC236}">
                <a16:creationId xmlns:a16="http://schemas.microsoft.com/office/drawing/2014/main" id="{1AB7DB90-EFCB-4814-922D-A3B4D0EB618A}"/>
              </a:ext>
            </a:extLst>
          </p:cNvPr>
          <p:cNvSpPr>
            <a:spLocks noChangeArrowheads="1"/>
          </p:cNvSpPr>
          <p:nvPr/>
        </p:nvSpPr>
        <p:spPr bwMode="gray">
          <a:xfrm>
            <a:off x="7077009" y="3954018"/>
            <a:ext cx="3028507" cy="238107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7F7F7F"/>
            </a:solidFill>
            <a:miter lim="800000"/>
            <a:headEnd/>
            <a:tailEnd/>
          </a:ln>
        </p:spPr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Decisiones a tomar</a:t>
            </a:r>
          </a:p>
        </p:txBody>
      </p:sp>
      <p:sp>
        <p:nvSpPr>
          <p:cNvPr id="87" name="Rectangle 178">
            <a:extLst>
              <a:ext uri="{FF2B5EF4-FFF2-40B4-BE49-F238E27FC236}">
                <a16:creationId xmlns:a16="http://schemas.microsoft.com/office/drawing/2014/main" id="{2BD3AB9D-13DD-4E85-97DB-7584BBABAEF2}"/>
              </a:ext>
            </a:extLst>
          </p:cNvPr>
          <p:cNvSpPr>
            <a:spLocks noChangeArrowheads="1"/>
          </p:cNvSpPr>
          <p:nvPr/>
        </p:nvSpPr>
        <p:spPr bwMode="gray">
          <a:xfrm>
            <a:off x="7077009" y="4222273"/>
            <a:ext cx="3028507" cy="175563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lIns="45720" tIns="91440" rIns="4572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r>
              <a:rPr lang="es-419" sz="1000" dirty="0">
                <a:latin typeface="Verdana" panose="020B0604030504040204" pitchFamily="34" charset="0"/>
                <a:ea typeface="Verdana" panose="020B0604030504040204" pitchFamily="34" charset="0"/>
              </a:rPr>
              <a:t>Se adelanta tramite interno para proceso al contratista de obra por presunto incumplimiento una vez se reinicie, lo anterior, de acuerdo con informe entregado por la interventoría.</a:t>
            </a:r>
          </a:p>
          <a:p>
            <a:pPr marL="228594" indent="-228594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 typeface="Arial" pitchFamily="34" charset="0"/>
              <a:buChar char="•"/>
            </a:pPr>
            <a:endParaRPr lang="es-CO" sz="1000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s-CO" sz="1000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s-CO" sz="1000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88" name="Group 51">
            <a:extLst>
              <a:ext uri="{FF2B5EF4-FFF2-40B4-BE49-F238E27FC236}">
                <a16:creationId xmlns:a16="http://schemas.microsoft.com/office/drawing/2014/main" id="{4D06D302-C37C-4672-8B63-0CF7A2E5E6B2}"/>
              </a:ext>
            </a:extLst>
          </p:cNvPr>
          <p:cNvGrpSpPr/>
          <p:nvPr/>
        </p:nvGrpSpPr>
        <p:grpSpPr>
          <a:xfrm>
            <a:off x="3900184" y="3938600"/>
            <a:ext cx="2926080" cy="2079873"/>
            <a:chOff x="2981481" y="3803867"/>
            <a:chExt cx="2926080" cy="2079873"/>
          </a:xfrm>
          <a:noFill/>
        </p:grpSpPr>
        <p:sp>
          <p:nvSpPr>
            <p:cNvPr id="89" name="Rectangle 181">
              <a:extLst>
                <a:ext uri="{FF2B5EF4-FFF2-40B4-BE49-F238E27FC236}">
                  <a16:creationId xmlns:a16="http://schemas.microsoft.com/office/drawing/2014/main" id="{7DB6BFB8-50AD-4701-B79A-12D2C2EEBCB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981481" y="3803867"/>
              <a:ext cx="2926080" cy="2535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wrap="none" lIns="237744" rIns="0" anchor="ctr"/>
            <a:lstStyle/>
            <a:p>
              <a:pPr algn="ctr"/>
              <a:r>
                <a:rPr lang="en-US" sz="1051" b="1" dirty="0">
                  <a:solidFill>
                    <a:srgbClr val="FFFFF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Riesgos y acciones tomadas</a:t>
              </a:r>
            </a:p>
          </p:txBody>
        </p:sp>
        <p:sp>
          <p:nvSpPr>
            <p:cNvPr id="90" name="Rectangle 178">
              <a:extLst>
                <a:ext uri="{FF2B5EF4-FFF2-40B4-BE49-F238E27FC236}">
                  <a16:creationId xmlns:a16="http://schemas.microsoft.com/office/drawing/2014/main" id="{C548DC87-1421-46F4-BA7E-7F8DB877375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981481" y="4128102"/>
              <a:ext cx="2926080" cy="1755638"/>
            </a:xfrm>
            <a:prstGeom prst="rect">
              <a:avLst/>
            </a:prstGeom>
            <a:grpFill/>
            <a:ln w="9525">
              <a:solidFill>
                <a:schemeClr val="bg1">
                  <a:lumMod val="65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lIns="45720" tIns="91440" rIns="45720"/>
            <a:lstStyle/>
            <a:p>
              <a:pPr marL="228594" indent="-228594">
                <a:spcBef>
                  <a:spcPts val="300"/>
                </a:spcBef>
                <a:spcAft>
                  <a:spcPts val="300"/>
                </a:spcAft>
                <a:buClr>
                  <a:srgbClr val="000000"/>
                </a:buClr>
                <a:buSzPct val="120000"/>
                <a:buFont typeface="Arial" pitchFamily="34" charset="0"/>
                <a:buChar char="•"/>
              </a:pPr>
              <a:endParaRPr lang="en-US" sz="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pic>
        <p:nvPicPr>
          <p:cNvPr id="91" name="Imagen 90" descr="Imagen que contiene texto&#10;&#10;Descripción generada automáticamente">
            <a:extLst>
              <a:ext uri="{FF2B5EF4-FFF2-40B4-BE49-F238E27FC236}">
                <a16:creationId xmlns:a16="http://schemas.microsoft.com/office/drawing/2014/main" id="{568E0EE4-A587-4A8E-9FF9-9A5682985579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8652" y="1281482"/>
            <a:ext cx="3386673" cy="143942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2" name="Imagen 91" descr="Imagen que contiene texto, mapa&#10;&#10;Descripción generada automáticamente">
            <a:extLst>
              <a:ext uri="{FF2B5EF4-FFF2-40B4-BE49-F238E27FC236}">
                <a16:creationId xmlns:a16="http://schemas.microsoft.com/office/drawing/2014/main" id="{186FEB71-5174-4FC2-A0EF-29A94CA53942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email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8652" y="3700486"/>
            <a:ext cx="3315172" cy="162875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3" name="26 Elipse">
            <a:extLst>
              <a:ext uri="{FF2B5EF4-FFF2-40B4-BE49-F238E27FC236}">
                <a16:creationId xmlns:a16="http://schemas.microsoft.com/office/drawing/2014/main" id="{DE94988E-2102-48A4-ABB0-316C8C215AB8}"/>
              </a:ext>
            </a:extLst>
          </p:cNvPr>
          <p:cNvSpPr/>
          <p:nvPr/>
        </p:nvSpPr>
        <p:spPr>
          <a:xfrm>
            <a:off x="9751829" y="1471357"/>
            <a:ext cx="213478" cy="161580"/>
          </a:xfrm>
          <a:prstGeom prst="ellipse">
            <a:avLst/>
          </a:prstGeom>
          <a:solidFill>
            <a:srgbClr val="327E4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94" name="26 Elipse">
            <a:extLst>
              <a:ext uri="{FF2B5EF4-FFF2-40B4-BE49-F238E27FC236}">
                <a16:creationId xmlns:a16="http://schemas.microsoft.com/office/drawing/2014/main" id="{9D675947-8BFE-4152-AD21-B98D01D35B01}"/>
              </a:ext>
            </a:extLst>
          </p:cNvPr>
          <p:cNvSpPr/>
          <p:nvPr/>
        </p:nvSpPr>
        <p:spPr>
          <a:xfrm>
            <a:off x="9751611" y="2149757"/>
            <a:ext cx="213478" cy="161580"/>
          </a:xfrm>
          <a:prstGeom prst="ellipse">
            <a:avLst/>
          </a:prstGeom>
          <a:solidFill>
            <a:srgbClr val="327E4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95" name="149 Extracto">
            <a:extLst>
              <a:ext uri="{FF2B5EF4-FFF2-40B4-BE49-F238E27FC236}">
                <a16:creationId xmlns:a16="http://schemas.microsoft.com/office/drawing/2014/main" id="{E20F80DA-576B-417C-8F5B-41D063EE3644}"/>
              </a:ext>
            </a:extLst>
          </p:cNvPr>
          <p:cNvSpPr/>
          <p:nvPr/>
        </p:nvSpPr>
        <p:spPr>
          <a:xfrm>
            <a:off x="9770150" y="2744578"/>
            <a:ext cx="176400" cy="151200"/>
          </a:xfrm>
          <a:prstGeom prst="flowChartExtra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723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6mB_Lj_bE6SuG_W7A.NK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Mnwk0joAEy9gzqZz4ZOE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Mnwk0joAEy9gzqZz4ZOEA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AE79D6F62744A90ED38F7A4107209" ma:contentTypeVersion="8" ma:contentTypeDescription="Create a new document." ma:contentTypeScope="" ma:versionID="c0583f2f575c464155c1962f22a9c21d">
  <xsd:schema xmlns:xsd="http://www.w3.org/2001/XMLSchema" xmlns:xs="http://www.w3.org/2001/XMLSchema" xmlns:p="http://schemas.microsoft.com/office/2006/metadata/properties" xmlns:ns3="0381c238-0115-4676-9eac-af3b642ab3a9" targetNamespace="http://schemas.microsoft.com/office/2006/metadata/properties" ma:root="true" ma:fieldsID="b3cfb08cb5f9b9908e5dd0ed550ec1a0" ns3:_="">
    <xsd:import namespace="0381c238-0115-4676-9eac-af3b642ab3a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81c238-0115-4676-9eac-af3b642ab3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892A36-F7E2-458C-BF50-9C0D0DBB86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81c238-0115-4676-9eac-af3b642ab3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6CAC43-FD0A-4CFB-A12C-A955837C744A}">
  <ds:schemaRefs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381c238-0115-4676-9eac-af3b642ab3a9"/>
    <ds:schemaRef ds:uri="http://schemas.microsoft.com/office/2006/metadata/properties"/>
    <ds:schemaRef ds:uri="http://purl.org/dc/elements/1.1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307AD7B-8C70-4A8D-8508-A4A33D9C3A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1891</TotalTime>
  <Words>319</Words>
  <Application>Microsoft Office PowerPoint</Application>
  <PresentationFormat>Panorámica</PresentationFormat>
  <Paragraphs>78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Milena Castaneda Moreno</dc:creator>
  <cp:lastModifiedBy>HP</cp:lastModifiedBy>
  <cp:revision>59</cp:revision>
  <cp:lastPrinted>2019-10-29T22:15:30Z</cp:lastPrinted>
  <dcterms:created xsi:type="dcterms:W3CDTF">2019-06-28T15:32:40Z</dcterms:created>
  <dcterms:modified xsi:type="dcterms:W3CDTF">2020-04-14T00:59:04Z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0x010100B05AE79D6F62744A90ED38F7A4107209</vt:lpwstr>
  </property>
</Properties>
</file>